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87" r:id="rId2"/>
    <p:sldId id="447" r:id="rId3"/>
    <p:sldId id="449" r:id="rId4"/>
    <p:sldId id="450" r:id="rId5"/>
    <p:sldId id="453" r:id="rId6"/>
    <p:sldId id="451" r:id="rId7"/>
    <p:sldId id="276" r:id="rId8"/>
    <p:sldId id="277" r:id="rId9"/>
    <p:sldId id="439" r:id="rId10"/>
    <p:sldId id="454" r:id="rId11"/>
    <p:sldId id="452" r:id="rId12"/>
    <p:sldId id="455" r:id="rId13"/>
    <p:sldId id="456" r:id="rId14"/>
    <p:sldId id="426" r:id="rId15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87" autoAdjust="0"/>
    <p:restoredTop sz="99346" autoAdjust="0"/>
  </p:normalViewPr>
  <p:slideViewPr>
    <p:cSldViewPr snapToGrid="0" snapToObjects="1">
      <p:cViewPr>
        <p:scale>
          <a:sx n="120" d="100"/>
          <a:sy n="120" d="100"/>
        </p:scale>
        <p:origin x="-74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4B2D3-7CF7-F043-B2C6-0223405A80F9}" type="datetimeFigureOut">
              <a:rPr lang="da-DK" smtClean="0"/>
              <a:t>30-04-2019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1B0AA-87C0-9442-98DB-0F4C28BE83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90502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E487B-595D-814A-9549-12256FCBDF34}" type="datetimeFigureOut">
              <a:rPr lang="da-DK" smtClean="0"/>
              <a:t>30-04-2019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CE756-7ACF-5B4C-BF9F-5A568CFFFBD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72021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45D168-FEFF-4AA1-9CA2-1343D75C3E5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49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45D168-FEFF-4AA1-9CA2-1343D75C3E5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49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5B02-2569-42D7-949F-A971446A3B19}" type="datetime2">
              <a:rPr lang="da-DK" smtClean="0"/>
              <a:t>30. april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12 -  ad hoc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707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02A92-1DF2-477B-8AAB-5ACEB875FA42}" type="datetime2">
              <a:rPr lang="da-DK" smtClean="0"/>
              <a:t>30. april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12 -  ad hoc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8113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CF31-C4F1-4868-9F01-6B2BA452BE97}" type="datetime2">
              <a:rPr lang="da-DK" smtClean="0"/>
              <a:t>30. april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12 -  ad hoc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964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219B8-0155-4E04-A02A-C43022F972D9}" type="datetime2">
              <a:rPr lang="da-DK" smtClean="0"/>
              <a:t>30. april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12 -  ad hoc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711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FDFA-6275-40C6-A2E0-B997F546C759}" type="datetime2">
              <a:rPr lang="da-DK" smtClean="0"/>
              <a:t>30. april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12 -  ad hoc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056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E42-D52D-4A4C-B82A-52F470423A39}" type="datetime2">
              <a:rPr lang="da-DK" smtClean="0"/>
              <a:t>30. april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12 -  ad hoc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731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E5FF-DE63-484E-981C-95841A08B492}" type="datetime2">
              <a:rPr lang="da-DK" smtClean="0"/>
              <a:t>30. april 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12 -  ad hoc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093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2712-6677-4D3F-8753-7A2AD32D1607}" type="datetime2">
              <a:rPr lang="da-DK" smtClean="0"/>
              <a:t>30. april 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12 -  ad hoc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41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9237-D822-487F-B7DF-6324D21C675C}" type="datetime2">
              <a:rPr lang="da-DK" smtClean="0"/>
              <a:t>30. april 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12 -  ad hoc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158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5041-C404-4879-914E-807C346B8AF7}" type="datetime2">
              <a:rPr lang="da-DK" smtClean="0"/>
              <a:t>30. april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12 -  ad hoc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553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8519-5056-4CEF-9450-CD8014FF5012}" type="datetime2">
              <a:rPr lang="da-DK" smtClean="0"/>
              <a:t>30. april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12 -  ad hoc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14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Klik for at redigere teksttypografierne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8482B-54CF-4322-B5F9-E0D247EB1C3F}" type="datetime2">
              <a:rPr lang="da-DK" smtClean="0"/>
              <a:t>30. april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HEnt 12 -  ad hoc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718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a.surveymonkey.com/mp/market-research-survey-template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81775"/>
            <a:ext cx="7772400" cy="14700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da-DK" dirty="0"/>
              <a:t/>
            </a:r>
            <a:br>
              <a:rPr lang="da-DK" dirty="0"/>
            </a:br>
            <a:r>
              <a:rPr lang="da-DK" dirty="0"/>
              <a:t>Humanistisk Entrepreneurship 12</a:t>
            </a:r>
            <a:br>
              <a:rPr lang="da-DK" dirty="0"/>
            </a:br>
            <a:r>
              <a:rPr lang="da-DK" dirty="0"/>
              <a:t>ad hoc emner</a:t>
            </a:r>
            <a:br>
              <a:rPr lang="da-DK" dirty="0"/>
            </a:br>
            <a:r>
              <a:rPr lang="da-DK" dirty="0">
                <a:ea typeface="Calibri"/>
                <a:cs typeface="Times New Roman"/>
              </a:rPr>
              <a:t/>
            </a:r>
            <a:br>
              <a:rPr lang="da-DK" dirty="0">
                <a:ea typeface="Calibri"/>
                <a:cs typeface="Times New Roman"/>
              </a:rPr>
            </a:br>
            <a:r>
              <a:rPr lang="da-DK" dirty="0"/>
              <a:t/>
            </a:r>
            <a:br>
              <a:rPr lang="da-DK" dirty="0"/>
            </a:b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709216"/>
            <a:ext cx="6400800" cy="139256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/>
              <a:t>forår 2019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/>
              <a:t>Pillon - KU</a:t>
            </a:r>
          </a:p>
        </p:txBody>
      </p:sp>
    </p:spTree>
    <p:extLst>
      <p:ext uri="{BB962C8B-B14F-4D97-AF65-F5344CB8AC3E}">
        <p14:creationId xmlns:p14="http://schemas.microsoft.com/office/powerpoint/2010/main" val="2839187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DC1FEC1-E58A-460B-9A25-ABE0EA9CE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21077244-29AD-495C-8CA6-990B40D98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47D2EC4C-09A7-465E-A2C7-3ADAF4731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219B8-0155-4E04-A02A-C43022F972D9}" type="datetime2">
              <a:rPr lang="da-DK" smtClean="0"/>
              <a:t>30. april 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8D5F433C-393B-4BA0-89F0-42B180155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12 -  ad hoc</a:t>
            </a:r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DA5CD5AE-AFF7-47A4-AF47-11E66AF41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10</a:t>
            </a:fld>
            <a:endParaRPr lang="da-DK"/>
          </a:p>
        </p:txBody>
      </p:sp>
      <p:pic>
        <p:nvPicPr>
          <p:cNvPr id="7" name="Billede 6">
            <a:hlinkClick r:id="rId2"/>
            <a:extLst>
              <a:ext uri="{FF2B5EF4-FFF2-40B4-BE49-F238E27FC236}">
                <a16:creationId xmlns:a16="http://schemas.microsoft.com/office/drawing/2014/main" xmlns="" id="{7B7B9CD1-F088-4169-BD98-1F3E117894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52500"/>
            <a:ext cx="91440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647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8E00-FDCA-4E5F-8535-F8A6FA36537E}" type="datetime2">
              <a:rPr lang="da-DK" smtClean="0"/>
              <a:t>30. april 2019</a:t>
            </a:fld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HEnt 12 -  ad hoc</a:t>
            </a:r>
            <a:endParaRPr lang="en-US"/>
          </a:p>
        </p:txBody>
      </p:sp>
      <p:sp>
        <p:nvSpPr>
          <p:cNvPr id="7" name="Pladsholder til indhold 2"/>
          <p:cNvSpPr txBox="1">
            <a:spLocks/>
          </p:cNvSpPr>
          <p:nvPr/>
        </p:nvSpPr>
        <p:spPr>
          <a:xfrm>
            <a:off x="1995966" y="332656"/>
            <a:ext cx="7048881" cy="6048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dirty="0"/>
              <a:t>1</a:t>
            </a:r>
            <a:r>
              <a:rPr lang="da-DK" sz="2800" dirty="0"/>
              <a:t>. Noget i forhold til pensum. Hvor kan man eventuel finde noget udover det du har givet</a:t>
            </a:r>
          </a:p>
          <a:p>
            <a:pPr marL="0" indent="0">
              <a:buNone/>
            </a:pPr>
            <a:r>
              <a:rPr lang="da-DK" sz="2800" dirty="0"/>
              <a:t/>
            </a:r>
            <a:br>
              <a:rPr lang="da-DK" sz="2800" dirty="0"/>
            </a:br>
            <a:r>
              <a:rPr lang="da-DK" sz="2800" dirty="0"/>
              <a:t>2. Mere gennemgang af Porters 5. </a:t>
            </a:r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r>
              <a:rPr lang="da-DK" sz="2800" dirty="0"/>
              <a:t>3. Du har nogle gange nævnt at vi skal vide noget om budgetter, måske du vil uddybe mere om det.</a:t>
            </a:r>
          </a:p>
          <a:p>
            <a:pPr>
              <a:buFont typeface="Arial"/>
              <a:buNone/>
            </a:pPr>
            <a:endParaRPr lang="da-DK" sz="2800" dirty="0"/>
          </a:p>
          <a:p>
            <a:pPr lvl="2">
              <a:buFont typeface="Arial"/>
              <a:buNone/>
            </a:pPr>
            <a:endParaRPr lang="da-DK" dirty="0"/>
          </a:p>
          <a:p>
            <a:pPr lvl="2">
              <a:buFont typeface="Arial"/>
              <a:buNone/>
            </a:pPr>
            <a:endParaRPr lang="da-DK" sz="2200" dirty="0"/>
          </a:p>
          <a:p>
            <a:pPr>
              <a:buFont typeface="Arial"/>
              <a:buNone/>
            </a:pPr>
            <a:endParaRPr lang="en-US" sz="2400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51987B52-D0D2-463F-950B-4552CF830F4D}"/>
              </a:ext>
            </a:extLst>
          </p:cNvPr>
          <p:cNvSpPr/>
          <p:nvPr/>
        </p:nvSpPr>
        <p:spPr>
          <a:xfrm>
            <a:off x="133672" y="2276851"/>
            <a:ext cx="2003600" cy="136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Pitch</a:t>
            </a:r>
          </a:p>
          <a:p>
            <a:r>
              <a:rPr lang="da-DK" sz="1600" dirty="0">
                <a:solidFill>
                  <a:srgbClr val="FF0000"/>
                </a:solidFill>
              </a:rPr>
              <a:t>Ad hoc</a:t>
            </a:r>
          </a:p>
          <a:p>
            <a:r>
              <a:rPr lang="da-DK" sz="1600" dirty="0"/>
              <a:t>Opgaver </a:t>
            </a:r>
          </a:p>
          <a:p>
            <a:endParaRPr lang="da-DK" sz="1600" dirty="0"/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3666548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8E00-FDCA-4E5F-8535-F8A6FA36537E}" type="datetime2">
              <a:rPr lang="da-DK" smtClean="0"/>
              <a:t>30. april 2019</a:t>
            </a:fld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HEnt 12 -  ad hoc</a:t>
            </a:r>
            <a:endParaRPr lang="en-US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51987B52-D0D2-463F-950B-4552CF830F4D}"/>
              </a:ext>
            </a:extLst>
          </p:cNvPr>
          <p:cNvSpPr/>
          <p:nvPr/>
        </p:nvSpPr>
        <p:spPr>
          <a:xfrm>
            <a:off x="133672" y="2276851"/>
            <a:ext cx="2003600" cy="136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Pitch</a:t>
            </a:r>
          </a:p>
          <a:p>
            <a:r>
              <a:rPr lang="da-DK" sz="1600" dirty="0">
                <a:solidFill>
                  <a:srgbClr val="FF0000"/>
                </a:solidFill>
              </a:rPr>
              <a:t>Ad hoc</a:t>
            </a:r>
          </a:p>
          <a:p>
            <a:r>
              <a:rPr lang="da-DK" sz="1600" dirty="0"/>
              <a:t>Opgaver </a:t>
            </a:r>
          </a:p>
          <a:p>
            <a:endParaRPr lang="da-DK" sz="1600" dirty="0"/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  <p:pic>
        <p:nvPicPr>
          <p:cNvPr id="1026" name="Picture 2" descr="Billedresultat for roi meaning">
            <a:extLst>
              <a:ext uri="{FF2B5EF4-FFF2-40B4-BE49-F238E27FC236}">
                <a16:creationId xmlns:a16="http://schemas.microsoft.com/office/drawing/2014/main" xmlns="" id="{764E29F6-CA15-4EBE-9AFE-0180EBD70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xmlns="" id="{695CFD6F-0704-400D-AF2E-B3E59CDE56B3}"/>
              </a:ext>
            </a:extLst>
          </p:cNvPr>
          <p:cNvSpPr txBox="1"/>
          <p:nvPr/>
        </p:nvSpPr>
        <p:spPr>
          <a:xfrm>
            <a:off x="763398" y="461394"/>
            <a:ext cx="225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OBS! Kun et eksempel</a:t>
            </a:r>
          </a:p>
        </p:txBody>
      </p:sp>
    </p:spTree>
    <p:extLst>
      <p:ext uri="{BB962C8B-B14F-4D97-AF65-F5344CB8AC3E}">
        <p14:creationId xmlns:p14="http://schemas.microsoft.com/office/powerpoint/2010/main" val="4200163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8E00-FDCA-4E5F-8535-F8A6FA36537E}" type="datetime2">
              <a:rPr lang="da-DK" smtClean="0"/>
              <a:t>30. april 2019</a:t>
            </a:fld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HEnt 12 -  ad hoc</a:t>
            </a:r>
            <a:endParaRPr lang="en-US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51987B52-D0D2-463F-950B-4552CF830F4D}"/>
              </a:ext>
            </a:extLst>
          </p:cNvPr>
          <p:cNvSpPr/>
          <p:nvPr/>
        </p:nvSpPr>
        <p:spPr>
          <a:xfrm>
            <a:off x="133672" y="2276851"/>
            <a:ext cx="2003600" cy="136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Pitch</a:t>
            </a:r>
          </a:p>
          <a:p>
            <a:r>
              <a:rPr lang="da-DK" sz="1600" dirty="0">
                <a:solidFill>
                  <a:srgbClr val="FF0000"/>
                </a:solidFill>
              </a:rPr>
              <a:t>Ad hoc</a:t>
            </a:r>
          </a:p>
          <a:p>
            <a:r>
              <a:rPr lang="da-DK" sz="1600" dirty="0"/>
              <a:t>Opgaver </a:t>
            </a:r>
          </a:p>
          <a:p>
            <a:endParaRPr lang="da-DK" sz="1600" dirty="0"/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  <p:pic>
        <p:nvPicPr>
          <p:cNvPr id="2050" name="Picture 2" descr="Billedresultat for roi meaning">
            <a:extLst>
              <a:ext uri="{FF2B5EF4-FFF2-40B4-BE49-F238E27FC236}">
                <a16:creationId xmlns:a16="http://schemas.microsoft.com/office/drawing/2014/main" xmlns="" id="{75279ABA-14CA-4D95-8750-BB4B130F0E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952500"/>
            <a:ext cx="901065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xmlns="" id="{94E75C26-BD26-4E41-8FB7-4A91596277A8}"/>
              </a:ext>
            </a:extLst>
          </p:cNvPr>
          <p:cNvSpPr txBox="1"/>
          <p:nvPr/>
        </p:nvSpPr>
        <p:spPr>
          <a:xfrm>
            <a:off x="763398" y="461394"/>
            <a:ext cx="225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OBS! Kun et eksempel</a:t>
            </a:r>
          </a:p>
        </p:txBody>
      </p:sp>
    </p:spTree>
    <p:extLst>
      <p:ext uri="{BB962C8B-B14F-4D97-AF65-F5344CB8AC3E}">
        <p14:creationId xmlns:p14="http://schemas.microsoft.com/office/powerpoint/2010/main" val="2647960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11354" y="291945"/>
            <a:ext cx="7298974" cy="59494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a-DK" sz="2400" dirty="0"/>
              <a:t>Diskutér jeres mission, vision og værdier</a:t>
            </a:r>
          </a:p>
          <a:p>
            <a:pPr>
              <a:buNone/>
            </a:pPr>
            <a:endParaRPr lang="da-DK" sz="2400" dirty="0"/>
          </a:p>
          <a:p>
            <a:pPr>
              <a:buNone/>
            </a:pPr>
            <a:r>
              <a:rPr lang="da-DK" sz="2400" dirty="0"/>
              <a:t>Hvilke appelformer (patos, logos og etos) bør I hovedsageligt bruge i jeres kommunikation?</a:t>
            </a:r>
          </a:p>
          <a:p>
            <a:pPr>
              <a:buNone/>
            </a:pPr>
            <a:endParaRPr lang="da-DK" sz="2400" dirty="0"/>
          </a:p>
          <a:p>
            <a:pPr>
              <a:buNone/>
            </a:pPr>
            <a:r>
              <a:rPr lang="da-DK" sz="2400" dirty="0"/>
              <a:t>Kan der tænkes mere etik og CSR ind i jeres forretningsmodel?</a:t>
            </a:r>
          </a:p>
          <a:p>
            <a:pPr>
              <a:buNone/>
            </a:pPr>
            <a:endParaRPr lang="da-DK" sz="2400" dirty="0"/>
          </a:p>
          <a:p>
            <a:pPr>
              <a:buNone/>
            </a:pPr>
            <a:r>
              <a:rPr lang="da-DK" sz="2400" i="1" dirty="0">
                <a:solidFill>
                  <a:srgbClr val="FF0000"/>
                </a:solidFill>
              </a:rPr>
              <a:t>Til modul 13: Læs ‘</a:t>
            </a:r>
            <a:r>
              <a:rPr lang="da-DK" sz="2400" i="1" dirty="0" err="1">
                <a:solidFill>
                  <a:srgbClr val="FF0000"/>
                </a:solidFill>
              </a:rPr>
              <a:t>Adding</a:t>
            </a:r>
            <a:r>
              <a:rPr lang="da-DK" sz="2400" i="1" dirty="0">
                <a:solidFill>
                  <a:srgbClr val="FF0000"/>
                </a:solidFill>
              </a:rPr>
              <a:t> </a:t>
            </a:r>
            <a:r>
              <a:rPr lang="da-DK" sz="2400" i="1" dirty="0" err="1">
                <a:solidFill>
                  <a:srgbClr val="FF0000"/>
                </a:solidFill>
              </a:rPr>
              <a:t>values</a:t>
            </a:r>
            <a:r>
              <a:rPr lang="da-DK" sz="2400" i="1" dirty="0">
                <a:solidFill>
                  <a:srgbClr val="FF0000"/>
                </a:solidFill>
              </a:rPr>
              <a:t> to the business model’ (Absalon)</a:t>
            </a:r>
          </a:p>
          <a:p>
            <a:pPr>
              <a:buNone/>
            </a:pPr>
            <a:r>
              <a:rPr lang="da-DK" sz="2400" i="1" dirty="0">
                <a:solidFill>
                  <a:srgbClr val="FF0000"/>
                </a:solidFill>
              </a:rPr>
              <a:t>Kan i videreudvikle/præcisere ovenstående efter at have læst kapitlet? Uddyb.</a:t>
            </a:r>
          </a:p>
          <a:p>
            <a:pPr>
              <a:buNone/>
            </a:pPr>
            <a:r>
              <a:rPr lang="da-DK" sz="2400" i="1" dirty="0">
                <a:solidFill>
                  <a:srgbClr val="FF0000"/>
                </a:solidFill>
              </a:rPr>
              <a:t>Kan I bruge værdibaseret marketing? Uddyb.</a:t>
            </a:r>
          </a:p>
          <a:p>
            <a:pPr>
              <a:buNone/>
            </a:pPr>
            <a:r>
              <a:rPr lang="da-DK" sz="2400" i="1" dirty="0">
                <a:solidFill>
                  <a:srgbClr val="FF0000"/>
                </a:solidFill>
              </a:rPr>
              <a:t>Sammenlign figur 7.3 med designaspekterne funktion, æstetik og symbolværdi.</a:t>
            </a:r>
          </a:p>
          <a:p>
            <a:pPr>
              <a:buNone/>
            </a:pPr>
            <a:endParaRPr lang="da-DK" sz="2400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3A21-5E49-4158-BF2A-7C22C95761FE}" type="datetime2">
              <a:rPr lang="da-DK" smtClean="0"/>
              <a:t>30. april 2019</a:t>
            </a:fld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12 -  ad hoc</a:t>
            </a:r>
            <a:endParaRPr lang="en-US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xmlns="" id="{6B8BCBBC-12B1-40C1-976E-960E78E980BD}"/>
              </a:ext>
            </a:extLst>
          </p:cNvPr>
          <p:cNvSpPr/>
          <p:nvPr/>
        </p:nvSpPr>
        <p:spPr>
          <a:xfrm>
            <a:off x="133672" y="2302018"/>
            <a:ext cx="2003600" cy="136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Pitch</a:t>
            </a:r>
          </a:p>
          <a:p>
            <a:r>
              <a:rPr lang="da-DK" sz="1600" dirty="0"/>
              <a:t>Ad hoc</a:t>
            </a:r>
          </a:p>
          <a:p>
            <a:r>
              <a:rPr lang="da-DK" sz="1600" dirty="0">
                <a:solidFill>
                  <a:srgbClr val="FF0000"/>
                </a:solidFill>
              </a:rPr>
              <a:t>Opgaver</a:t>
            </a:r>
            <a:r>
              <a:rPr lang="da-DK" sz="1600" dirty="0"/>
              <a:t> </a:t>
            </a:r>
          </a:p>
          <a:p>
            <a:endParaRPr lang="da-DK" sz="1600" dirty="0"/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359011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BA27-1D77-47A1-B3B2-9942939FCFBB}" type="datetime2">
              <a:rPr lang="da-DK" smtClean="0"/>
              <a:t>30. april 2019</a:t>
            </a:fld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12 -  ad hoc</a:t>
            </a:r>
          </a:p>
        </p:txBody>
      </p:sp>
      <p:sp>
        <p:nvSpPr>
          <p:cNvPr id="7" name="Rektangel 6"/>
          <p:cNvSpPr/>
          <p:nvPr/>
        </p:nvSpPr>
        <p:spPr>
          <a:xfrm>
            <a:off x="133672" y="2276851"/>
            <a:ext cx="2003600" cy="136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Pitch</a:t>
            </a:r>
          </a:p>
          <a:p>
            <a:r>
              <a:rPr lang="da-DK" sz="1600" dirty="0"/>
              <a:t>Ad hoc</a:t>
            </a:r>
          </a:p>
          <a:p>
            <a:r>
              <a:rPr lang="da-DK" sz="1600" dirty="0"/>
              <a:t>Opgaver </a:t>
            </a:r>
          </a:p>
          <a:p>
            <a:endParaRPr lang="da-DK" sz="1600" dirty="0"/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2571922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8E00-FDCA-4E5F-8535-F8A6FA36537E}" type="datetime2">
              <a:rPr lang="da-DK" smtClean="0"/>
              <a:t>30. april 2019</a:t>
            </a:fld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HEnt 12 -  ad hoc</a:t>
            </a:r>
            <a:endParaRPr lang="en-US"/>
          </a:p>
        </p:txBody>
      </p:sp>
      <p:sp>
        <p:nvSpPr>
          <p:cNvPr id="7" name="Pladsholder til indhold 2"/>
          <p:cNvSpPr txBox="1">
            <a:spLocks/>
          </p:cNvSpPr>
          <p:nvPr/>
        </p:nvSpPr>
        <p:spPr>
          <a:xfrm>
            <a:off x="1995966" y="332656"/>
            <a:ext cx="7048881" cy="6048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800" dirty="0" err="1"/>
              <a:t>TooGoodToGo</a:t>
            </a:r>
            <a:endParaRPr lang="da-DK" sz="2800" dirty="0"/>
          </a:p>
          <a:p>
            <a:r>
              <a:rPr lang="da-DK" sz="2800" dirty="0"/>
              <a:t>Richter</a:t>
            </a:r>
          </a:p>
          <a:p>
            <a:r>
              <a:rPr lang="da-DK" sz="2800" dirty="0" err="1"/>
              <a:t>Cykelexpressen</a:t>
            </a:r>
            <a:endParaRPr lang="da-DK" sz="2800" dirty="0"/>
          </a:p>
          <a:p>
            <a:r>
              <a:rPr lang="da-DK" sz="2800" dirty="0"/>
              <a:t>…</a:t>
            </a:r>
          </a:p>
          <a:p>
            <a:pPr marL="0" indent="0">
              <a:buNone/>
            </a:pPr>
            <a:endParaRPr lang="da-DK" sz="2800" dirty="0"/>
          </a:p>
          <a:p>
            <a:pPr>
              <a:buFont typeface="Arial"/>
              <a:buNone/>
            </a:pPr>
            <a:endParaRPr lang="da-DK" sz="2800" dirty="0"/>
          </a:p>
          <a:p>
            <a:pPr lvl="2">
              <a:buFont typeface="Arial"/>
              <a:buNone/>
            </a:pPr>
            <a:endParaRPr lang="da-DK" dirty="0"/>
          </a:p>
          <a:p>
            <a:pPr lvl="2">
              <a:buFont typeface="Arial"/>
              <a:buNone/>
            </a:pPr>
            <a:endParaRPr lang="da-DK" sz="2200" dirty="0"/>
          </a:p>
          <a:p>
            <a:pPr>
              <a:buFont typeface="Arial"/>
              <a:buNone/>
            </a:pPr>
            <a:endParaRPr lang="en-US" sz="2400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xmlns="" id="{16A85712-0FDB-4F8F-AEA5-28E17B2B2FA2}"/>
              </a:ext>
            </a:extLst>
          </p:cNvPr>
          <p:cNvSpPr/>
          <p:nvPr/>
        </p:nvSpPr>
        <p:spPr>
          <a:xfrm>
            <a:off x="133672" y="2276851"/>
            <a:ext cx="2003600" cy="136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Pitch</a:t>
            </a:r>
          </a:p>
          <a:p>
            <a:r>
              <a:rPr lang="da-DK" sz="1600" dirty="0"/>
              <a:t>Ad hoc</a:t>
            </a:r>
          </a:p>
          <a:p>
            <a:r>
              <a:rPr lang="da-DK" sz="1600" dirty="0"/>
              <a:t>Opgaver </a:t>
            </a:r>
          </a:p>
          <a:p>
            <a:endParaRPr lang="da-DK" sz="1600" dirty="0"/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1988484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8E00-FDCA-4E5F-8535-F8A6FA36537E}" type="datetime2">
              <a:rPr lang="da-DK" smtClean="0"/>
              <a:t>30. april 2019</a:t>
            </a:fld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HEnt 12 -  ad hoc</a:t>
            </a:r>
            <a:endParaRPr lang="en-US"/>
          </a:p>
        </p:txBody>
      </p:sp>
      <p:sp>
        <p:nvSpPr>
          <p:cNvPr id="7" name="Pladsholder til indhold 2"/>
          <p:cNvSpPr txBox="1">
            <a:spLocks/>
          </p:cNvSpPr>
          <p:nvPr/>
        </p:nvSpPr>
        <p:spPr>
          <a:xfrm>
            <a:off x="1995966" y="332656"/>
            <a:ext cx="7048881" cy="6048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dirty="0"/>
              <a:t>1</a:t>
            </a:r>
            <a:r>
              <a:rPr lang="da-DK" sz="2800" dirty="0"/>
              <a:t>. Noget i forhold til pensum. Hvor kan man eventuel finde noget udover det du har givet</a:t>
            </a:r>
          </a:p>
          <a:p>
            <a:pPr marL="0" indent="0">
              <a:buNone/>
            </a:pPr>
            <a:r>
              <a:rPr lang="da-DK" sz="2800" dirty="0"/>
              <a:t/>
            </a:r>
            <a:br>
              <a:rPr lang="da-DK" sz="2800" dirty="0"/>
            </a:br>
            <a:endParaRPr lang="da-DK" sz="2800" dirty="0"/>
          </a:p>
          <a:p>
            <a:pPr lvl="2">
              <a:buFont typeface="Arial"/>
              <a:buNone/>
            </a:pPr>
            <a:endParaRPr lang="da-DK" dirty="0"/>
          </a:p>
          <a:p>
            <a:pPr lvl="2">
              <a:buFont typeface="Arial"/>
              <a:buNone/>
            </a:pPr>
            <a:endParaRPr lang="da-DK" sz="2200" dirty="0"/>
          </a:p>
          <a:p>
            <a:pPr>
              <a:buFont typeface="Arial"/>
              <a:buNone/>
            </a:pPr>
            <a:endParaRPr lang="en-US" sz="2400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51987B52-D0D2-463F-950B-4552CF830F4D}"/>
              </a:ext>
            </a:extLst>
          </p:cNvPr>
          <p:cNvSpPr/>
          <p:nvPr/>
        </p:nvSpPr>
        <p:spPr>
          <a:xfrm>
            <a:off x="133672" y="2276851"/>
            <a:ext cx="2003600" cy="136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Pitch</a:t>
            </a:r>
          </a:p>
          <a:p>
            <a:r>
              <a:rPr lang="da-DK" sz="1600" dirty="0">
                <a:solidFill>
                  <a:srgbClr val="FF0000"/>
                </a:solidFill>
              </a:rPr>
              <a:t>Ad hoc</a:t>
            </a:r>
          </a:p>
          <a:p>
            <a:r>
              <a:rPr lang="da-DK" sz="1600" dirty="0"/>
              <a:t>Opgaver </a:t>
            </a:r>
          </a:p>
          <a:p>
            <a:endParaRPr lang="da-DK" sz="1600" dirty="0"/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4064770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414D27E-05DB-4D50-A2FC-474EB9BB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69F10572-A102-4382-B4E2-DF2AD9506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F8D36828-16C4-4FE9-A3A2-2B3EF7924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219B8-0155-4E04-A02A-C43022F972D9}" type="datetime2">
              <a:rPr lang="da-DK" smtClean="0"/>
              <a:t>30. april 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2EB172B4-5B4D-4161-A055-EF13DD69D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12 -  ad hoc</a:t>
            </a:r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99E13BDA-3083-4D06-B790-9B9094490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5</a:t>
            </a:fld>
            <a:endParaRPr lang="da-DK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xmlns="" id="{6CB91F96-8D79-4641-9313-D7C2E4727D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722076" y="-138113"/>
            <a:ext cx="12408876" cy="672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775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8E00-FDCA-4E5F-8535-F8A6FA36537E}" type="datetime2">
              <a:rPr lang="da-DK" smtClean="0"/>
              <a:t>30. april 2019</a:t>
            </a:fld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HEnt 12 -  ad hoc</a:t>
            </a:r>
            <a:endParaRPr lang="en-US"/>
          </a:p>
        </p:txBody>
      </p:sp>
      <p:sp>
        <p:nvSpPr>
          <p:cNvPr id="7" name="Pladsholder til indhold 2"/>
          <p:cNvSpPr txBox="1">
            <a:spLocks/>
          </p:cNvSpPr>
          <p:nvPr/>
        </p:nvSpPr>
        <p:spPr>
          <a:xfrm>
            <a:off x="1995966" y="332656"/>
            <a:ext cx="7048881" cy="6048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dirty="0"/>
              <a:t>1</a:t>
            </a:r>
            <a:r>
              <a:rPr lang="da-DK" sz="2800" dirty="0"/>
              <a:t>. Noget i forhold til pensum. Hvor kan man eventuel finde noget udover det du har givet</a:t>
            </a:r>
          </a:p>
          <a:p>
            <a:pPr marL="0" indent="0">
              <a:buNone/>
            </a:pPr>
            <a:r>
              <a:rPr lang="da-DK" sz="2800" dirty="0"/>
              <a:t/>
            </a:r>
            <a:br>
              <a:rPr lang="da-DK" sz="2800" dirty="0"/>
            </a:br>
            <a:r>
              <a:rPr lang="da-DK" sz="2800" dirty="0"/>
              <a:t>2. Mere gennemgang af Porters 5. </a:t>
            </a:r>
          </a:p>
          <a:p>
            <a:pPr marL="0" indent="0">
              <a:buNone/>
            </a:pPr>
            <a:endParaRPr lang="da-DK" sz="2800" dirty="0"/>
          </a:p>
          <a:p>
            <a:pPr>
              <a:buFont typeface="Arial"/>
              <a:buNone/>
            </a:pPr>
            <a:endParaRPr lang="da-DK" sz="2800" dirty="0"/>
          </a:p>
          <a:p>
            <a:pPr lvl="2">
              <a:buFont typeface="Arial"/>
              <a:buNone/>
            </a:pPr>
            <a:endParaRPr lang="da-DK" dirty="0"/>
          </a:p>
          <a:p>
            <a:pPr lvl="2">
              <a:buFont typeface="Arial"/>
              <a:buNone/>
            </a:pPr>
            <a:endParaRPr lang="da-DK" sz="2200" dirty="0"/>
          </a:p>
          <a:p>
            <a:pPr>
              <a:buFont typeface="Arial"/>
              <a:buNone/>
            </a:pPr>
            <a:endParaRPr lang="en-US" sz="2400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51987B52-D0D2-463F-950B-4552CF830F4D}"/>
              </a:ext>
            </a:extLst>
          </p:cNvPr>
          <p:cNvSpPr/>
          <p:nvPr/>
        </p:nvSpPr>
        <p:spPr>
          <a:xfrm>
            <a:off x="133672" y="2276851"/>
            <a:ext cx="2003600" cy="136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Pitch</a:t>
            </a:r>
          </a:p>
          <a:p>
            <a:r>
              <a:rPr lang="da-DK" sz="1600" dirty="0">
                <a:solidFill>
                  <a:srgbClr val="FF0000"/>
                </a:solidFill>
              </a:rPr>
              <a:t>Ad hoc</a:t>
            </a:r>
          </a:p>
          <a:p>
            <a:r>
              <a:rPr lang="da-DK" sz="1600" dirty="0"/>
              <a:t>Opgaver </a:t>
            </a:r>
          </a:p>
          <a:p>
            <a:endParaRPr lang="da-DK" sz="1600" dirty="0"/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287421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5275-E4A6-4110-8656-D172345705E5}" type="datetime2">
              <a:rPr lang="da-DK" smtClean="0"/>
              <a:t>30. april 2019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17 HEnt 7 -  Paradokser i spil - Forretningsplanen</a:t>
            </a:r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DBA5-F823-4B9E-ACF1-522F50B5F2FA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2" descr="Billedresult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41082"/>
            <a:ext cx="6827911" cy="3704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boks 5"/>
          <p:cNvSpPr txBox="1"/>
          <p:nvPr/>
        </p:nvSpPr>
        <p:spPr>
          <a:xfrm>
            <a:off x="2051720" y="908720"/>
            <a:ext cx="709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Brug </a:t>
            </a:r>
            <a:r>
              <a:rPr lang="da-DK" dirty="0" err="1"/>
              <a:t>Porter’s</a:t>
            </a:r>
            <a:r>
              <a:rPr lang="da-DK" dirty="0"/>
              <a:t> 5 til at analysere jeres branche og finde evt. trusler (SWOT)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xmlns="" id="{75A0A05D-F821-476A-9039-70CC899B59F7}"/>
              </a:ext>
            </a:extLst>
          </p:cNvPr>
          <p:cNvSpPr/>
          <p:nvPr/>
        </p:nvSpPr>
        <p:spPr>
          <a:xfrm>
            <a:off x="133672" y="2276851"/>
            <a:ext cx="2003600" cy="136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Pitch</a:t>
            </a:r>
          </a:p>
          <a:p>
            <a:r>
              <a:rPr lang="da-DK" sz="1600" dirty="0">
                <a:solidFill>
                  <a:srgbClr val="FF0000"/>
                </a:solidFill>
              </a:rPr>
              <a:t>Ad hoc</a:t>
            </a:r>
          </a:p>
          <a:p>
            <a:r>
              <a:rPr lang="da-DK" sz="1600" dirty="0"/>
              <a:t>Opgaver </a:t>
            </a:r>
          </a:p>
          <a:p>
            <a:endParaRPr lang="da-DK" sz="1600" dirty="0"/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115045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153FD-B2A1-4CE1-AC55-D76829A4A49F}" type="datetime2">
              <a:rPr lang="da-DK" smtClean="0"/>
              <a:t>30. april 2019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17 HEnt 7 -  Paradokser i spil - Forretningsplanen</a:t>
            </a:r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DBA5-F823-4B9E-ACF1-522F50B5F2FA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 descr="https://www.mindtools.com/media/Diagrams/porters-five-forces-1-ne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-2149"/>
            <a:ext cx="6840760" cy="6840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xmlns="" id="{C8186B87-C6C9-49B2-84DA-0EDBFFDBFEE1}"/>
              </a:ext>
            </a:extLst>
          </p:cNvPr>
          <p:cNvSpPr/>
          <p:nvPr/>
        </p:nvSpPr>
        <p:spPr>
          <a:xfrm>
            <a:off x="133672" y="2276851"/>
            <a:ext cx="2003600" cy="136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Pitch</a:t>
            </a:r>
          </a:p>
          <a:p>
            <a:r>
              <a:rPr lang="da-DK" sz="1600" dirty="0">
                <a:solidFill>
                  <a:srgbClr val="FF0000"/>
                </a:solidFill>
              </a:rPr>
              <a:t>Ad hoc</a:t>
            </a:r>
          </a:p>
          <a:p>
            <a:r>
              <a:rPr lang="da-DK" sz="1600" dirty="0"/>
              <a:t>Opgaver </a:t>
            </a:r>
          </a:p>
          <a:p>
            <a:endParaRPr lang="da-DK" sz="1600" dirty="0"/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282859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233182" y="1157682"/>
            <a:ext cx="7803314" cy="38421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2400" dirty="0"/>
              <a:t>Skitsér en brancheanalyse:</a:t>
            </a:r>
          </a:p>
          <a:p>
            <a:pPr>
              <a:buNone/>
            </a:pPr>
            <a:r>
              <a:rPr lang="da-DK" sz="2400" dirty="0"/>
              <a:t>Find aspekter der karakteriserer jeres branche</a:t>
            </a:r>
          </a:p>
          <a:p>
            <a:pPr>
              <a:buNone/>
            </a:pPr>
            <a:r>
              <a:rPr lang="da-DK" sz="2400" dirty="0"/>
              <a:t>Hvordan kan I indsamle yderligere viden om branchen?</a:t>
            </a:r>
          </a:p>
          <a:p>
            <a:pPr>
              <a:buNone/>
            </a:pPr>
            <a:r>
              <a:rPr lang="da-DK" sz="2400" dirty="0"/>
              <a:t>Hvor i branchens livscyklus befinder den sig?</a:t>
            </a:r>
          </a:p>
          <a:p>
            <a:pPr>
              <a:buNone/>
            </a:pPr>
            <a:r>
              <a:rPr lang="da-DK" sz="2400" dirty="0"/>
              <a:t>udfør en </a:t>
            </a:r>
            <a:r>
              <a:rPr lang="da-DK" sz="2400" dirty="0" err="1"/>
              <a:t>Porter’s</a:t>
            </a:r>
            <a:r>
              <a:rPr lang="da-DK" sz="2400" dirty="0"/>
              <a:t> </a:t>
            </a:r>
            <a:r>
              <a:rPr lang="da-DK" sz="2400" dirty="0" err="1"/>
              <a:t>Five</a:t>
            </a:r>
            <a:r>
              <a:rPr lang="da-DK" sz="2400" dirty="0"/>
              <a:t> Forces analyse. </a:t>
            </a:r>
          </a:p>
          <a:p>
            <a:pPr>
              <a:buNone/>
            </a:pPr>
            <a:r>
              <a:rPr lang="da-DK" sz="2400" dirty="0"/>
              <a:t>Hvilke primære og sekundære data bør I indsamle? Hvad skal I vide om markedet?</a:t>
            </a:r>
          </a:p>
          <a:p>
            <a:pPr>
              <a:buNone/>
            </a:pPr>
            <a:r>
              <a:rPr lang="da-DK" sz="2400" dirty="0"/>
              <a:t>Skitsér en relevant markedsundersøgelse</a:t>
            </a:r>
          </a:p>
          <a:p>
            <a:pPr>
              <a:buNone/>
            </a:pPr>
            <a:endParaRPr lang="da-DK" sz="2400" i="1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8FE84-2DEC-49F1-8F3F-E203FA32DE1C}" type="datetime2">
              <a:rPr lang="da-DK" smtClean="0"/>
              <a:t>30. april 2019</a:t>
            </a:fld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HEnt 12 -  ad hoc</a:t>
            </a:r>
            <a:endParaRPr lang="en-US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xmlns="" id="{858DA8D3-A213-486E-B10A-EEACB374070F}"/>
              </a:ext>
            </a:extLst>
          </p:cNvPr>
          <p:cNvSpPr/>
          <p:nvPr/>
        </p:nvSpPr>
        <p:spPr>
          <a:xfrm>
            <a:off x="133672" y="2276851"/>
            <a:ext cx="2003600" cy="136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Pitch</a:t>
            </a:r>
          </a:p>
          <a:p>
            <a:r>
              <a:rPr lang="da-DK" sz="1600" dirty="0">
                <a:solidFill>
                  <a:srgbClr val="FF0000"/>
                </a:solidFill>
              </a:rPr>
              <a:t>Ad hoc</a:t>
            </a:r>
          </a:p>
          <a:p>
            <a:r>
              <a:rPr lang="da-DK" sz="1600" dirty="0"/>
              <a:t>Opgaver </a:t>
            </a:r>
          </a:p>
          <a:p>
            <a:endParaRPr lang="da-DK" sz="1600" dirty="0"/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1880040758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2963</TotalTime>
  <Words>374</Words>
  <Application>Microsoft Office PowerPoint</Application>
  <PresentationFormat>Skærmshow (4:3)</PresentationFormat>
  <Paragraphs>118</Paragraphs>
  <Slides>14</Slides>
  <Notes>2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14</vt:i4>
      </vt:variant>
    </vt:vector>
  </HeadingPairs>
  <TitlesOfParts>
    <vt:vector size="15" baseType="lpstr">
      <vt:lpstr>Kontortema</vt:lpstr>
      <vt:lpstr> Humanistisk Entrepreneurship 12 ad hoc emner  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Ezio Pillon</dc:creator>
  <cp:lastModifiedBy>e</cp:lastModifiedBy>
  <cp:revision>200</cp:revision>
  <dcterms:created xsi:type="dcterms:W3CDTF">2013-03-03T08:46:08Z</dcterms:created>
  <dcterms:modified xsi:type="dcterms:W3CDTF">2019-04-30T09:43:27Z</dcterms:modified>
</cp:coreProperties>
</file>